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9" r:id="rId3"/>
    <p:sldId id="266" r:id="rId4"/>
    <p:sldId id="268" r:id="rId5"/>
    <p:sldId id="269" r:id="rId6"/>
    <p:sldId id="258" r:id="rId7"/>
    <p:sldId id="257" r:id="rId8"/>
    <p:sldId id="256" r:id="rId9"/>
    <p:sldId id="267" r:id="rId10"/>
    <p:sldId id="265" r:id="rId11"/>
    <p:sldId id="261" r:id="rId12"/>
    <p:sldId id="270" r:id="rId13"/>
    <p:sldId id="26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4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194"/>
    <a:srgbClr val="1CC4D6"/>
    <a:srgbClr val="F2F2F2"/>
    <a:srgbClr val="3BD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8" autoAdjust="0"/>
  </p:normalViewPr>
  <p:slideViewPr>
    <p:cSldViewPr snapToGrid="0" showGuides="1">
      <p:cViewPr varScale="1">
        <p:scale>
          <a:sx n="103" d="100"/>
          <a:sy n="103" d="100"/>
        </p:scale>
        <p:origin x="876" y="120"/>
      </p:cViewPr>
      <p:guideLst>
        <p:guide orient="horz" pos="2137"/>
        <p:guide pos="42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27647396076259"/>
          <c:y val="0.15745850229303993"/>
          <c:w val="0.23608485930607884"/>
          <c:h val="0.746887575306834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возраст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21</a:t>
                    </a:r>
                    <a:endParaRPr lang="en-US" sz="16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13</a:t>
                    </a:r>
                    <a:endParaRPr lang="en-US" sz="16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dirty="0" smtClean="0"/>
                      <a:t>12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dirty="0" smtClean="0"/>
                      <a:t>54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 5 лет</c:v>
                </c:pt>
                <c:pt idx="1">
                  <c:v>5-10 лет</c:v>
                </c:pt>
                <c:pt idx="2">
                  <c:v>10-15 лет</c:v>
                </c:pt>
                <c:pt idx="3">
                  <c:v>от 15 и выше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21.4</c:v>
                </c:pt>
                <c:pt idx="1">
                  <c:v>12.8</c:v>
                </c:pt>
                <c:pt idx="2">
                  <c:v>11.5</c:v>
                </c:pt>
                <c:pt idx="3">
                  <c:v>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36048060580047"/>
          <c:y val="0.22906063988574757"/>
          <c:w val="0.21155884737166653"/>
          <c:h val="0.6435783281302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63194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70662272793329E-2"/>
          <c:y val="0.13357587552501712"/>
          <c:w val="0.93301512528142172"/>
          <c:h val="0.687648419735679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7DBBF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63194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3.9821761895105735E-3"/>
                  <c:y val="9.52778065954286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36319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17703702548265"/>
                      <c:h val="0.1790507199536080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36546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63194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1699085411825623E-3"/>
                  <c:y val="8.44595493273960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36319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07972879522896"/>
                      <c:h val="0.1959422973077219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39715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0590648"/>
        <c:axId val="280604760"/>
      </c:barChart>
      <c:catAx>
        <c:axId val="280590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0604760"/>
        <c:crosses val="autoZero"/>
        <c:auto val="1"/>
        <c:lblAlgn val="ctr"/>
        <c:lblOffset val="100"/>
        <c:noMultiLvlLbl val="0"/>
      </c:catAx>
      <c:valAx>
        <c:axId val="28060476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80590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70662272793329E-2"/>
          <c:y val="0.14005806404194335"/>
          <c:w val="0.90924319727299852"/>
          <c:h val="0.6876484197356793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rgbClr val="36319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875661431004883E-2"/>
                  <c:y val="0.12316125429763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98782804241358"/>
                      <c:h val="0.43689924949571657"/>
                    </c:manualLayout>
                  </c15:layout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54570252895335"/>
                      <c:h val="0.4368992494957165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11166</c:v>
                </c:pt>
                <c:pt idx="1">
                  <c:v>13303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0605936"/>
        <c:axId val="280594568"/>
      </c:lineChart>
      <c:catAx>
        <c:axId val="280605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0594568"/>
        <c:crosses val="autoZero"/>
        <c:auto val="1"/>
        <c:lblAlgn val="ctr"/>
        <c:lblOffset val="100"/>
        <c:noMultiLvlLbl val="0"/>
      </c:catAx>
      <c:valAx>
        <c:axId val="280594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060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70662272793329E-2"/>
          <c:y val="0.13357587552501712"/>
          <c:w val="0.90924319727299852"/>
          <c:h val="0.687648419735679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6234928511477702E-3"/>
                  <c:y val="1.1639165700936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63194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2.2078309503824824E-3"/>
                  <c:y val="-1.51324085750315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36319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0602800"/>
        <c:axId val="280600840"/>
      </c:barChart>
      <c:catAx>
        <c:axId val="280602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0600840"/>
        <c:crosses val="autoZero"/>
        <c:auto val="1"/>
        <c:lblAlgn val="ctr"/>
        <c:lblOffset val="100"/>
        <c:noMultiLvlLbl val="0"/>
      </c:catAx>
      <c:valAx>
        <c:axId val="280600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060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0.35183</cdr:x>
      <cdr:y>0.8691</cdr:y>
    </cdr:from>
    <cdr:to>
      <cdr:x>0.45698</cdr:x>
      <cdr:y>0.93477</cdr:y>
    </cdr:to>
    <cdr:sp macro="" textlink="">
      <cdr:nvSpPr>
        <cdr:cNvPr id="2" name="object 33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1691660" y="2613745"/>
          <a:ext cx="505580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b="1" dirty="0" smtClean="0">
              <a:solidFill>
                <a:srgbClr val="363194"/>
              </a:solidFill>
              <a:latin typeface="Arial"/>
              <a:cs typeface="Arial"/>
            </a:rPr>
            <a:t>2022</a:t>
          </a:r>
          <a:r>
            <a:rPr lang="ru-RU" sz="1000" b="1" dirty="0" smtClean="0">
              <a:latin typeface="Arial"/>
              <a:cs typeface="Arial"/>
            </a:rPr>
            <a:t> г. </a:t>
          </a:r>
          <a:endParaRPr sz="10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0.61085</cdr:x>
      <cdr:y>0.86407</cdr:y>
    </cdr:from>
    <cdr:to>
      <cdr:x>0.71684</cdr:x>
      <cdr:y>0.92974</cdr:y>
    </cdr:to>
    <cdr:sp macro="" textlink="">
      <cdr:nvSpPr>
        <cdr:cNvPr id="3" name="object 33">
          <a:extLst xmlns:a="http://schemas.openxmlformats.org/drawingml/2006/main">
            <a:ext uri="{FF2B5EF4-FFF2-40B4-BE49-F238E27FC236}">
              <a16:creationId xmlns:a16="http://schemas.microsoft.com/office/drawing/2014/main" xmlns="" xmlns:p="http://schemas.openxmlformats.org/presentationml/2006/main" xmlns:r="http://schemas.openxmlformats.org/officeDocument/2006/relationships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2937074" y="2598618"/>
          <a:ext cx="509618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b="1" dirty="0" smtClean="0">
              <a:solidFill>
                <a:srgbClr val="363194"/>
              </a:solidFill>
              <a:latin typeface="Arial"/>
              <a:cs typeface="Arial"/>
            </a:rPr>
            <a:t>2023</a:t>
          </a:r>
          <a:r>
            <a:rPr lang="ru-RU" sz="1000" b="1" dirty="0" smtClean="0">
              <a:solidFill>
                <a:srgbClr val="363194"/>
              </a:solidFill>
              <a:latin typeface="Arial"/>
              <a:cs typeface="Arial"/>
            </a:rPr>
            <a:t> г. </a:t>
          </a:r>
          <a:endParaRPr sz="1000" b="1" dirty="0">
            <a:solidFill>
              <a:srgbClr val="363194"/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0.31778</cdr:x>
      <cdr:y>0.84748</cdr:y>
    </cdr:from>
    <cdr:to>
      <cdr:x>0.42293</cdr:x>
      <cdr:y>0.94828</cdr:y>
    </cdr:to>
    <cdr:sp macro="" textlink="">
      <cdr:nvSpPr>
        <cdr:cNvPr id="2" name="object 33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1827951" y="1660396"/>
          <a:ext cx="604849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dirty="0" smtClean="0">
              <a:solidFill>
                <a:srgbClr val="363194"/>
              </a:solidFill>
              <a:latin typeface="Arial"/>
              <a:cs typeface="Arial"/>
            </a:rPr>
            <a:t>2022</a:t>
          </a:r>
          <a:r>
            <a:rPr lang="ru-RU" sz="1000" dirty="0" smtClean="0">
              <a:solidFill>
                <a:srgbClr val="363194"/>
              </a:solidFill>
              <a:latin typeface="Arial"/>
              <a:cs typeface="Arial"/>
            </a:rPr>
            <a:t> г. </a:t>
          </a:r>
          <a:endParaRPr sz="1000" dirty="0">
            <a:solidFill>
              <a:srgbClr val="363194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0.79134</cdr:x>
      <cdr:y>0.84748</cdr:y>
    </cdr:from>
    <cdr:to>
      <cdr:x>0.89733</cdr:x>
      <cdr:y>0.94828</cdr:y>
    </cdr:to>
    <cdr:sp macro="" textlink="">
      <cdr:nvSpPr>
        <cdr:cNvPr id="3" name="object 33">
          <a:extLst xmlns:a="http://schemas.openxmlformats.org/drawingml/2006/main">
            <a:ext uri="{FF2B5EF4-FFF2-40B4-BE49-F238E27FC236}">
              <a16:creationId xmlns:a16="http://schemas.microsoft.com/office/drawing/2014/main" xmlns="" xmlns:p="http://schemas.openxmlformats.org/presentationml/2006/main" xmlns:r="http://schemas.openxmlformats.org/officeDocument/2006/relationships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4551987" y="1660396"/>
          <a:ext cx="609681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dirty="0" smtClean="0">
              <a:solidFill>
                <a:srgbClr val="363194"/>
              </a:solidFill>
              <a:latin typeface="Arial"/>
              <a:cs typeface="Arial"/>
            </a:rPr>
            <a:t>2023</a:t>
          </a:r>
          <a:r>
            <a:rPr lang="ru-RU" sz="1000" dirty="0" smtClean="0">
              <a:latin typeface="Arial"/>
              <a:cs typeface="Arial"/>
            </a:rPr>
            <a:t> г. </a:t>
          </a:r>
          <a:endParaRPr sz="1000" dirty="0"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0.35183</cdr:x>
      <cdr:y>0.85558</cdr:y>
    </cdr:from>
    <cdr:to>
      <cdr:x>0.45698</cdr:x>
      <cdr:y>0.95638</cdr:y>
    </cdr:to>
    <cdr:sp macro="" textlink="">
      <cdr:nvSpPr>
        <cdr:cNvPr id="2" name="object 33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="" xmlns:a16="http://schemas.microsoft.com/office/drawing/2014/main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2023815" y="1676266"/>
          <a:ext cx="604849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dirty="0" smtClean="0">
              <a:solidFill>
                <a:srgbClr val="363194"/>
              </a:solidFill>
              <a:latin typeface="Arial"/>
              <a:cs typeface="Arial"/>
            </a:rPr>
            <a:t>2022</a:t>
          </a:r>
          <a:r>
            <a:rPr lang="ru-RU" sz="1000" dirty="0" smtClean="0">
              <a:latin typeface="Arial"/>
              <a:cs typeface="Arial"/>
            </a:rPr>
            <a:t> г. </a:t>
          </a:r>
          <a:endParaRPr sz="10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0.61748</cdr:x>
      <cdr:y>0.85055</cdr:y>
    </cdr:from>
    <cdr:to>
      <cdr:x>0.72347</cdr:x>
      <cdr:y>0.95135</cdr:y>
    </cdr:to>
    <cdr:sp macro="" textlink="">
      <cdr:nvSpPr>
        <cdr:cNvPr id="3" name="object 33">
          <a:extLst xmlns:a="http://schemas.openxmlformats.org/drawingml/2006/main">
            <a:ext uri="{FF2B5EF4-FFF2-40B4-BE49-F238E27FC236}">
              <a16:creationId xmlns:a16="http://schemas.microsoft.com/office/drawing/2014/main" xmlns="" xmlns:p="http://schemas.openxmlformats.org/presentationml/2006/main" xmlns:r="http://schemas.openxmlformats.org/officeDocument/2006/relationships" xmlns:lc="http://schemas.openxmlformats.org/drawingml/2006/lockedCanvas" id="{D91A48D6-B3FF-4FBC-54C4-1A705F8A7C99}"/>
            </a:ext>
          </a:extLst>
        </cdr:cNvPr>
        <cdr:cNvSpPr txBox="1"/>
      </cdr:nvSpPr>
      <cdr:spPr>
        <a:xfrm xmlns:a="http://schemas.openxmlformats.org/drawingml/2006/main">
          <a:off x="3551901" y="1666411"/>
          <a:ext cx="609681" cy="197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700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>
            <a:lnSpc>
              <a:spcPct val="100000"/>
            </a:lnSpc>
            <a:spcBef>
              <a:spcPts val="100"/>
            </a:spcBef>
          </a:pPr>
          <a:r>
            <a:rPr lang="ru-RU" sz="1200" dirty="0" smtClean="0">
              <a:solidFill>
                <a:srgbClr val="363194"/>
              </a:solidFill>
              <a:latin typeface="Arial"/>
              <a:cs typeface="Arial"/>
            </a:rPr>
            <a:t>2023</a:t>
          </a:r>
          <a:r>
            <a:rPr lang="ru-RU" sz="1000" dirty="0" smtClean="0">
              <a:latin typeface="Arial"/>
              <a:cs typeface="Arial"/>
            </a:rPr>
            <a:t> г. </a:t>
          </a:r>
          <a:endParaRPr sz="1000" dirty="0"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604D8-E628-469D-9A9B-186BAD787A78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EF64-EBFF-44C6-B612-125B65366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4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EF64-EBFF-44C6-B612-125B653666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9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BEF64-EBFF-44C6-B612-125B6536663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3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D010-924B-4F2E-98EF-779241AA1941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8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27D0-64F1-4305-97F8-274BA1519BBB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0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259B-5EDE-49C2-B4BA-868E8CE09B38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1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50AC-0758-4050-82CD-A2695B6FDBBE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2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2793-164E-4DB4-B044-5A8315AB117F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9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9078-AA28-489D-AB15-84A8E3E28AC7}" type="datetime1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F6DF-840C-4B6D-8060-3766D78868E6}" type="datetime1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9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E775-ADB7-4F51-A9D6-1A16D746B5C3}" type="datetime1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3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8113" y="6341717"/>
            <a:ext cx="6483626" cy="365125"/>
          </a:xfrm>
        </p:spPr>
        <p:txBody>
          <a:bodyPr/>
          <a:lstStyle>
            <a:lvl1pPr>
              <a:defRPr b="1" spc="600">
                <a:solidFill>
                  <a:srgbClr val="1CC4D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ИТОГИ РАБОТЫ КРЫМСТАТА В 2022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5FE731C-6385-4C36-89FE-2F4E2BF6EFD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0"/>
            <a:ext cx="12192000" cy="0"/>
          </a:xfrm>
          <a:prstGeom prst="line">
            <a:avLst/>
          </a:prstGeom>
          <a:ln w="92075">
            <a:solidFill>
              <a:srgbClr val="1CC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0" y="6305274"/>
            <a:ext cx="12192000" cy="0"/>
          </a:xfrm>
          <a:prstGeom prst="line">
            <a:avLst/>
          </a:prstGeom>
          <a:ln w="92075">
            <a:solidFill>
              <a:srgbClr val="1CC4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38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0F1-FC94-4A0F-BE43-0E5CD820A35F}" type="datetime1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0412-9C65-455A-9C39-75857E101699}" type="datetime1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1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012B-FE61-4E6E-AE21-AA674EBB8014}" type="datetime1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ИТОГИ РАБОТЫ КРЫМСТАТА В 2022 ГОДУ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731C-6385-4C36-89FE-2F4E2BF6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26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C744667-3C00-4C0E-9E0B-D51884F9B341}"/>
              </a:ext>
            </a:extLst>
          </p:cNvPr>
          <p:cNvSpPr/>
          <p:nvPr/>
        </p:nvSpPr>
        <p:spPr>
          <a:xfrm>
            <a:off x="0" y="0"/>
            <a:ext cx="4698749" cy="6858000"/>
          </a:xfrm>
          <a:prstGeom prst="rect">
            <a:avLst/>
          </a:prstGeom>
          <a:solidFill>
            <a:srgbClr val="363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C1FFFE-BDF6-4A29-85D4-85FDD2BAA2B9}"/>
              </a:ext>
            </a:extLst>
          </p:cNvPr>
          <p:cNvSpPr txBox="1"/>
          <p:nvPr/>
        </p:nvSpPr>
        <p:spPr>
          <a:xfrm>
            <a:off x="4828058" y="1002428"/>
            <a:ext cx="73639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err="1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</a:t>
            </a:r>
            <a:r>
              <a:rPr lang="ru-RU" sz="9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8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</a:t>
            </a:r>
            <a:r>
              <a:rPr lang="ru-RU" sz="9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ru-RU" sz="6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2F26140-21DB-4ED6-BB7B-8E2AE53B3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56" y="679683"/>
            <a:ext cx="1993981" cy="173884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31C846C-BCB2-4678-9FFC-5DDD877D3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793" y="2090726"/>
            <a:ext cx="1611199" cy="2174898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B58E792-A331-4E30-BAA1-8E9CF95DD17D}"/>
              </a:ext>
            </a:extLst>
          </p:cNvPr>
          <p:cNvGrpSpPr/>
          <p:nvPr/>
        </p:nvGrpSpPr>
        <p:grpSpPr>
          <a:xfrm>
            <a:off x="556785" y="3716383"/>
            <a:ext cx="2010981" cy="1686792"/>
            <a:chOff x="6714341" y="4459931"/>
            <a:chExt cx="2010981" cy="1686792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63E7F98E-ABD4-4B96-8DFE-229B0F67E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14341" y="4459931"/>
              <a:ext cx="2010981" cy="1686792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A116B40C-5507-43C2-84EF-D36156975DD1}"/>
                </a:ext>
              </a:extLst>
            </p:cNvPr>
            <p:cNvSpPr txBox="1"/>
            <p:nvPr/>
          </p:nvSpPr>
          <p:spPr>
            <a:xfrm>
              <a:off x="6791739" y="4611080"/>
              <a:ext cx="15345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F2F2F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НОВОСТИ</a:t>
              </a:r>
              <a:endParaRPr lang="ru-RU" sz="900" b="1" dirty="0">
                <a:solidFill>
                  <a:srgbClr val="F2F2F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6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63194"/>
                </a:solidFill>
              </a:rPr>
              <a:t>ИТОГИ РАБОТЫ КРЫМСТАТА В 202</a:t>
            </a:r>
            <a:r>
              <a:rPr lang="en-US" dirty="0" smtClean="0">
                <a:solidFill>
                  <a:srgbClr val="363194"/>
                </a:solidFill>
              </a:rPr>
              <a:t>3</a:t>
            </a:r>
            <a:r>
              <a:rPr lang="ru-RU" dirty="0" smtClean="0">
                <a:solidFill>
                  <a:srgbClr val="363194"/>
                </a:solidFill>
              </a:rPr>
              <a:t> ГОДУ</a:t>
            </a:r>
            <a:endParaRPr lang="ru-RU" dirty="0">
              <a:solidFill>
                <a:srgbClr val="363194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" y="169200"/>
            <a:ext cx="1127065" cy="945371"/>
          </a:xfrm>
          <a:prstGeom prst="rect">
            <a:avLst/>
          </a:prstGeom>
          <a:solidFill>
            <a:srgbClr val="363194"/>
          </a:solidFill>
        </p:spPr>
      </p:pic>
      <p:grpSp>
        <p:nvGrpSpPr>
          <p:cNvPr id="5" name="Группа 4"/>
          <p:cNvGrpSpPr/>
          <p:nvPr/>
        </p:nvGrpSpPr>
        <p:grpSpPr>
          <a:xfrm>
            <a:off x="6540031" y="1266619"/>
            <a:ext cx="6268572" cy="830997"/>
            <a:chOff x="6375506" y="2317895"/>
            <a:chExt cx="5767954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6936813" y="2491728"/>
              <a:ext cx="5206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Пресс-конференций </a:t>
              </a:r>
              <a:endParaRPr lang="ru-RU" sz="3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75506" y="2317895"/>
              <a:ext cx="5613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4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049971" y="2111144"/>
            <a:ext cx="4481000" cy="705510"/>
            <a:chOff x="7172017" y="2501091"/>
            <a:chExt cx="4481000" cy="705510"/>
          </a:xfrm>
        </p:grpSpPr>
        <p:sp>
          <p:nvSpPr>
            <p:cNvPr id="10" name="TextBox 9"/>
            <p:cNvSpPr txBox="1"/>
            <p:nvPr/>
          </p:nvSpPr>
          <p:spPr>
            <a:xfrm>
              <a:off x="7172017" y="2501091"/>
              <a:ext cx="448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 них, наиболее популярные:</a:t>
              </a:r>
            </a:p>
            <a:p>
              <a:endParaRPr lang="ru-RU" sz="1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 flipV="1">
              <a:off x="7248869" y="3204825"/>
              <a:ext cx="321698" cy="1776"/>
            </a:xfrm>
            <a:prstGeom prst="straightConnector1">
              <a:avLst/>
            </a:prstGeom>
            <a:ln w="34925">
              <a:solidFill>
                <a:srgbClr val="F2F2F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6791739" y="3397786"/>
            <a:ext cx="4481000" cy="659244"/>
            <a:chOff x="6767279" y="2131838"/>
            <a:chExt cx="4481000" cy="659244"/>
          </a:xfrm>
        </p:grpSpPr>
        <p:sp>
          <p:nvSpPr>
            <p:cNvPr id="14" name="TextBox 13"/>
            <p:cNvSpPr txBox="1"/>
            <p:nvPr/>
          </p:nvSpPr>
          <p:spPr>
            <a:xfrm>
              <a:off x="6767279" y="2131838"/>
              <a:ext cx="44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100" b="1" dirty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H="1" flipV="1">
              <a:off x="7189570" y="2789306"/>
              <a:ext cx="321698" cy="1776"/>
            </a:xfrm>
            <a:prstGeom prst="straightConnector1">
              <a:avLst/>
            </a:prstGeom>
            <a:ln w="34925">
              <a:solidFill>
                <a:srgbClr val="F2F2F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563608" y="147600"/>
            <a:ext cx="46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со СМИ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4419" y="2015624"/>
            <a:ext cx="469982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Дню рождения муниципального образования:</a:t>
            </a:r>
          </a:p>
          <a:p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97 минут эфира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4435 зрителей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64898" y="830220"/>
            <a:ext cx="5943600" cy="338554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ПРОРЫВ ГОДА</a:t>
            </a:r>
            <a:endParaRPr lang="ru-RU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0919" y="1522466"/>
            <a:ext cx="5206647" cy="338554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ЦИФРЫ МУНИЦИПАЛЬНОЙ СТАТИСТИКИ В СМИ: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69910" y="2698853"/>
            <a:ext cx="64267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«Здоровый образ жизни в цифрах. </a:t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</a:t>
            </a:r>
            <a:r>
              <a:rPr lang="ru-RU" sz="20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Крымстата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2069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просмотров.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«Симферопольский район: 100 </a:t>
            </a:r>
            <a:r>
              <a:rPr lang="ru-RU" sz="20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летие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языком цифр» -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1891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просмотр.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официальными цифрами. </a:t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Домохозяйства Республики Крым» - </a:t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1840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просмотров.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8113" y="4401450"/>
            <a:ext cx="5206647" cy="338554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СМИ: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419" y="5077729"/>
            <a:ext cx="4699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28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предложений по      взаимодействию</a:t>
            </a:r>
          </a:p>
          <a:p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383565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</a:rPr>
              <a:t>2023 </a:t>
            </a:r>
            <a:r>
              <a:rPr lang="ru-RU" dirty="0">
                <a:solidFill>
                  <a:srgbClr val="363194"/>
                </a:solidFill>
              </a:rPr>
              <a:t>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23" y="62454"/>
            <a:ext cx="1377387" cy="137738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25901" y="147600"/>
            <a:ext cx="46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Новации Крымстата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скругленные углы 77">
            <a:extLst>
              <a:ext uri="{FF2B5EF4-FFF2-40B4-BE49-F238E27FC236}">
                <a16:creationId xmlns="" xmlns:a16="http://schemas.microsoft.com/office/drawing/2014/main" id="{1AD3BA92-75C4-D164-C3A8-F387EB64FF4F}"/>
              </a:ext>
            </a:extLst>
          </p:cNvPr>
          <p:cNvSpPr/>
          <p:nvPr/>
        </p:nvSpPr>
        <p:spPr>
          <a:xfrm>
            <a:off x="864704" y="2150986"/>
            <a:ext cx="10376453" cy="3772679"/>
          </a:xfrm>
          <a:prstGeom prst="roundRect">
            <a:avLst>
              <a:gd name="adj" fmla="val 33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Статистического тренинга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«Зеркало экономики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школьных проектов  «Построй экономику виртуальной страны» </a:t>
            </a: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Квест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err="1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Крымстату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189-лет»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уроков в 8 школах по разным направлениям для 200 учеников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7-9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тематике: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0" lvl="5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Вероятность 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статистика;</a:t>
            </a:r>
          </a:p>
          <a:p>
            <a:pPr marL="2571750" lvl="5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Статистическая 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грамотность;</a:t>
            </a:r>
          </a:p>
          <a:p>
            <a:pPr marL="2571750" lvl="5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 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цифрах официальной </a:t>
            </a:r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статистики</a:t>
            </a:r>
            <a:r>
              <a:rPr lang="en-US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178904" y="1518583"/>
            <a:ext cx="11838925" cy="538609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«СТАТИСТИЧЕСКОЕ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ОТ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ДО Я»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0395" y="302219"/>
            <a:ext cx="7876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тренинга с охватом - </a:t>
            </a: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217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человек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6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</a:rPr>
              <a:t>2023 </a:t>
            </a:r>
            <a:r>
              <a:rPr lang="ru-RU" dirty="0">
                <a:solidFill>
                  <a:srgbClr val="363194"/>
                </a:solidFill>
              </a:rPr>
              <a:t>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23" y="62454"/>
            <a:ext cx="1377387" cy="137738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25901" y="147600"/>
            <a:ext cx="46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Новации Крымстата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1296364" y="861327"/>
            <a:ext cx="10589310" cy="605294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 – ОБЩЕОБРАЗОВАТЕЛЬНЫЕ ОРГАНИЗАЦИИ</a:t>
            </a:r>
            <a:endParaRPr lang="ru-RU" alt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9411" y="1837409"/>
            <a:ext cx="106914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Участие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проведении </a:t>
            </a:r>
            <a:r>
              <a:rPr lang="en-US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Всероссийского школьного конкурса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статистике «Тренд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33566" y="4282641"/>
            <a:ext cx="107469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Обучение студентов в системе дистанционной платформы </a:t>
            </a:r>
            <a:r>
              <a:rPr lang="en-US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u-RU" sz="2000" b="1" dirty="0" err="1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oodle</a:t>
            </a: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9104" y="4833641"/>
            <a:ext cx="4760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лекций и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тестов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79104" y="2748042"/>
            <a:ext cx="4530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районов Республики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55569" y="2729491"/>
            <a:ext cx="1718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9104" y="3318337"/>
            <a:ext cx="27031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55569" y="3304521"/>
            <a:ext cx="3536431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школы-победители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05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10600" y="4850529"/>
            <a:ext cx="3324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студентов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8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63194"/>
                </a:solidFill>
              </a:rPr>
              <a:t>ИТОГИ РАБОТЫ КРЫМСТАТА В 202</a:t>
            </a:r>
            <a:r>
              <a:rPr lang="en-US" dirty="0" smtClean="0">
                <a:solidFill>
                  <a:srgbClr val="363194"/>
                </a:solidFill>
              </a:rPr>
              <a:t>3</a:t>
            </a:r>
            <a:r>
              <a:rPr lang="ru-RU" dirty="0" smtClean="0">
                <a:solidFill>
                  <a:srgbClr val="363194"/>
                </a:solidFill>
              </a:rPr>
              <a:t> ГОДУ</a:t>
            </a:r>
            <a:endParaRPr lang="ru-RU" dirty="0">
              <a:solidFill>
                <a:srgbClr val="363194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93164" y="1719116"/>
            <a:ext cx="12098836" cy="51044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Производственного плана;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обеспечение полноты и качества сбора отчетности, получаемой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респондентов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 и проведение выборочных федеральных социально-демографических статистических наблюдений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совершенствование обеспечения органов государственной власти и местного самоуправления официальной статистической информацией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участие в проектах, предлагаемых Росстатом и разработка новых инициатив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4" y="169200"/>
            <a:ext cx="1041154" cy="1373052"/>
          </a:xfrm>
          <a:prstGeom prst="rect">
            <a:avLst/>
          </a:prstGeom>
          <a:solidFill>
            <a:srgbClr val="363194"/>
          </a:solidFill>
        </p:spPr>
      </p:pic>
      <p:sp>
        <p:nvSpPr>
          <p:cNvPr id="7" name="TextBox 6"/>
          <p:cNvSpPr txBox="1"/>
          <p:nvPr/>
        </p:nvSpPr>
        <p:spPr>
          <a:xfrm>
            <a:off x="1225901" y="397313"/>
            <a:ext cx="46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2024 год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107317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8113" y="6341717"/>
            <a:ext cx="6483626" cy="365125"/>
          </a:xfrm>
        </p:spPr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35" name="Заголовок 6"/>
          <p:cNvSpPr txBox="1">
            <a:spLocks/>
          </p:cNvSpPr>
          <p:nvPr/>
        </p:nvSpPr>
        <p:spPr>
          <a:xfrm>
            <a:off x="953929" y="145856"/>
            <a:ext cx="3932237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Кадровый состав Крымстата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Текст 7"/>
          <p:cNvSpPr txBox="1">
            <a:spLocks/>
          </p:cNvSpPr>
          <p:nvPr/>
        </p:nvSpPr>
        <p:spPr>
          <a:xfrm>
            <a:off x="308113" y="1395830"/>
            <a:ext cx="5702988" cy="563231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КРЫМСТАТА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(человек)</a:t>
            </a:r>
            <a:b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01.01.2024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97453" y="2155616"/>
            <a:ext cx="30321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270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штатная численность,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них: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239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гражданские служащие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600" b="1" dirty="0" smtClean="0">
              <a:solidFill>
                <a:srgbClr val="36319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31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работники, замещающие должности, не отнесенные 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должностям 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гражданской службы</a:t>
            </a:r>
            <a:endParaRPr lang="ru-RU" sz="16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22816" y="2155616"/>
            <a:ext cx="307859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263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фактическая численность,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них: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234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гражданские служащие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600" b="1" dirty="0" smtClean="0">
              <a:solidFill>
                <a:srgbClr val="36319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29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работники, замещающие должности, не отнесенные 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должностям 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гражданской службы</a:t>
            </a:r>
            <a:endParaRPr lang="ru-RU" sz="16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3813539539"/>
              </p:ext>
            </p:extLst>
          </p:nvPr>
        </p:nvGraphicFramePr>
        <p:xfrm>
          <a:off x="5999957" y="582186"/>
          <a:ext cx="6136086" cy="1939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6212277" y="405787"/>
            <a:ext cx="5887271" cy="415498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 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ажданские служащие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процентов)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1" y="168418"/>
            <a:ext cx="1030857" cy="1030857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1C4F4D8-E13E-47C7-B2E6-11A9EB16B550}"/>
              </a:ext>
            </a:extLst>
          </p:cNvPr>
          <p:cNvSpPr txBox="1"/>
          <p:nvPr/>
        </p:nvSpPr>
        <p:spPr>
          <a:xfrm>
            <a:off x="6966304" y="3592064"/>
            <a:ext cx="4387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подготовки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F3E3367E-DDF2-499F-9C3B-23456A41E68A}"/>
              </a:ext>
            </a:extLst>
          </p:cNvPr>
          <p:cNvSpPr txBox="1"/>
          <p:nvPr/>
        </p:nvSpPr>
        <p:spPr>
          <a:xfrm>
            <a:off x="6074311" y="3800813"/>
            <a:ext cx="67300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и муниципальное управление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Противодействие </a:t>
            </a: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коррупции в сфере государственного </a:t>
            </a:r>
            <a:endParaRPr lang="ru-RU" sz="16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и </a:t>
            </a: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управления;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Контрактная система в сфере закупок для обеспечения государственных </a:t>
            </a: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нужд;</a:t>
            </a:r>
            <a:endParaRPr lang="ru-RU" sz="16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персоналом государственной 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муниципальной </a:t>
            </a: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</a:t>
            </a:r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6245034" y="3059210"/>
            <a:ext cx="5881071" cy="538609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ОБУЧЕНО    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0436" y="2521751"/>
            <a:ext cx="5885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Молодежь в возрасте до 35 лет - 20% </a:t>
            </a:r>
          </a:p>
          <a:p>
            <a:pPr algn="r"/>
            <a:r>
              <a:rPr lang="ru-RU" sz="1600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4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гражданских служащих</a:t>
            </a:r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286384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2843" y="147600"/>
            <a:ext cx="4535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Статистическое производство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5045" y="270289"/>
            <a:ext cx="312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99,0% 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D62942EC-4D6E-48D0-B35B-961589B5E518}"/>
              </a:ext>
            </a:extLst>
          </p:cNvPr>
          <p:cNvCxnSpPr/>
          <p:nvPr/>
        </p:nvCxnSpPr>
        <p:spPr>
          <a:xfrm flipV="1">
            <a:off x="5021064" y="3443997"/>
            <a:ext cx="6799153" cy="4839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C6B0A97-6179-452E-98AA-A1B126158467}"/>
              </a:ext>
            </a:extLst>
          </p:cNvPr>
          <p:cNvSpPr txBox="1"/>
          <p:nvPr/>
        </p:nvSpPr>
        <p:spPr>
          <a:xfrm>
            <a:off x="5012026" y="3724929"/>
            <a:ext cx="1911280" cy="1200329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Статистический регистр хозяйствующих </a:t>
            </a:r>
            <a:r>
              <a:rPr lang="ru-RU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7557257" y="3774609"/>
            <a:ext cx="1714263" cy="1154162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совещаний и вебинаров </a:t>
            </a:r>
          </a:p>
          <a:p>
            <a:pPr algn="ctr"/>
            <a:endParaRPr lang="ru-RU" sz="14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42E02B3-2036-4517-AE29-50CD559EEEED}"/>
              </a:ext>
            </a:extLst>
          </p:cNvPr>
          <p:cNvSpPr txBox="1"/>
          <p:nvPr/>
        </p:nvSpPr>
        <p:spPr>
          <a:xfrm>
            <a:off x="10068093" y="3783981"/>
            <a:ext cx="1714263" cy="1215717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 и размещено обучающих видеороликов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0B6182D-538E-47F4-A2E5-8699094086F7}"/>
              </a:ext>
            </a:extLst>
          </p:cNvPr>
          <p:cNvSpPr txBox="1"/>
          <p:nvPr/>
        </p:nvSpPr>
        <p:spPr>
          <a:xfrm>
            <a:off x="5252621" y="5057326"/>
            <a:ext cx="191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33BCC95-C014-4CE2-86F9-90A05C37309F}"/>
              </a:ext>
            </a:extLst>
          </p:cNvPr>
          <p:cNvSpPr txBox="1"/>
          <p:nvPr/>
        </p:nvSpPr>
        <p:spPr>
          <a:xfrm>
            <a:off x="5021064" y="5956844"/>
            <a:ext cx="1893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единиц</a:t>
            </a:r>
            <a:endParaRPr lang="ru-RU" sz="16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61D645C-DFD4-42F5-92F9-6ABCE2FDBE2B}"/>
              </a:ext>
            </a:extLst>
          </p:cNvPr>
          <p:cNvSpPr txBox="1"/>
          <p:nvPr/>
        </p:nvSpPr>
        <p:spPr>
          <a:xfrm>
            <a:off x="7913791" y="5048852"/>
            <a:ext cx="1393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5E2BF31-DB77-4A84-BD98-2657053B6E6C}"/>
              </a:ext>
            </a:extLst>
          </p:cNvPr>
          <p:cNvSpPr txBox="1"/>
          <p:nvPr/>
        </p:nvSpPr>
        <p:spPr>
          <a:xfrm>
            <a:off x="7557257" y="5933037"/>
            <a:ext cx="1720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endParaRPr lang="ru-RU" sz="16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6DA962C-B8F3-4F07-8936-1E2915FFE09C}"/>
              </a:ext>
            </a:extLst>
          </p:cNvPr>
          <p:cNvSpPr txBox="1"/>
          <p:nvPr/>
        </p:nvSpPr>
        <p:spPr>
          <a:xfrm>
            <a:off x="10549246" y="5102040"/>
            <a:ext cx="1393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F8559F5-850E-4C30-BF74-77ECD3921F08}"/>
              </a:ext>
            </a:extLst>
          </p:cNvPr>
          <p:cNvSpPr txBox="1"/>
          <p:nvPr/>
        </p:nvSpPr>
        <p:spPr>
          <a:xfrm>
            <a:off x="10105954" y="5933037"/>
            <a:ext cx="171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</a:t>
            </a:r>
            <a:endParaRPr lang="ru-RU" sz="16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769B8D9-5820-47ED-9083-C94681DD41D3}"/>
              </a:ext>
            </a:extLst>
          </p:cNvPr>
          <p:cNvSpPr txBox="1"/>
          <p:nvPr/>
        </p:nvSpPr>
        <p:spPr>
          <a:xfrm>
            <a:off x="5599043" y="1101286"/>
            <a:ext cx="6023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респондентов представили отчетность </a:t>
            </a:r>
            <a:endParaRPr lang="en-US" sz="2000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электронном виде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693" y="1349162"/>
            <a:ext cx="2510836" cy="25108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169200"/>
            <a:ext cx="1088475" cy="1088475"/>
          </a:xfrm>
          <a:prstGeom prst="rect">
            <a:avLst/>
          </a:prstGeom>
        </p:spPr>
      </p:pic>
      <p:sp>
        <p:nvSpPr>
          <p:cNvPr id="3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8113" y="6341717"/>
            <a:ext cx="6483626" cy="365125"/>
          </a:xfrm>
        </p:spPr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730467877"/>
              </p:ext>
            </p:extLst>
          </p:nvPr>
        </p:nvGraphicFramePr>
        <p:xfrm>
          <a:off x="-276039" y="2167823"/>
          <a:ext cx="4808175" cy="340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308113" y="1455229"/>
            <a:ext cx="4487003" cy="482183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00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РЕСПОНДЕНТОВ</a:t>
            </a: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394885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8113" y="6341717"/>
            <a:ext cx="6483626" cy="365125"/>
          </a:xfrm>
        </p:spPr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31" name="Заголовок 2">
            <a:extLst>
              <a:ext uri="{FF2B5EF4-FFF2-40B4-BE49-F238E27FC236}">
                <a16:creationId xmlns="" xmlns:a16="http://schemas.microsoft.com/office/drawing/2014/main" id="{C8FAD7DA-6AF6-A14B-00CA-1D93151EC26C}"/>
              </a:ext>
            </a:extLst>
          </p:cNvPr>
          <p:cNvSpPr txBox="1">
            <a:spLocks/>
          </p:cNvSpPr>
          <p:nvPr/>
        </p:nvSpPr>
        <p:spPr>
          <a:xfrm>
            <a:off x="1140836" y="198391"/>
            <a:ext cx="9518374" cy="6154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Выборочные обследования населения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0120" y="2820332"/>
            <a:ext cx="9451832" cy="467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Обследование доходов населения и участия в социальных программах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0120" y="3481670"/>
            <a:ext cx="7834312" cy="497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состояния здоровья населения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65468" y="1211024"/>
            <a:ext cx="7848600" cy="502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Обследование рабочей силы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69177" y="5531284"/>
            <a:ext cx="7848600" cy="496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рациона питания населения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5468" y="4613000"/>
            <a:ext cx="9439073" cy="835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качества и доступности услуг в сферах образования, здравоохранения и социального обслуживания, содействия занятости населения 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ятиугольник 43"/>
          <p:cNvSpPr/>
          <p:nvPr/>
        </p:nvSpPr>
        <p:spPr>
          <a:xfrm>
            <a:off x="10327748" y="5415213"/>
            <a:ext cx="1447800" cy="55086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ятиугольник 44"/>
          <p:cNvSpPr/>
          <p:nvPr/>
        </p:nvSpPr>
        <p:spPr>
          <a:xfrm flipH="1">
            <a:off x="10143267" y="3926746"/>
            <a:ext cx="1453139" cy="525741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5095" y="1794755"/>
            <a:ext cx="9456796" cy="846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по вопросам использования населением информационных технологий информационно-телекоммуникационных сетей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10245148" y="1998326"/>
            <a:ext cx="1447800" cy="833516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5416" y="3940832"/>
            <a:ext cx="7871311" cy="525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Обследование </a:t>
            </a: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бюджетов домашних хозяйств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 flipH="1">
            <a:off x="9596054" y="2755512"/>
            <a:ext cx="2081313" cy="762593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875"/>
            <a:ext cx="1213168" cy="1101082"/>
          </a:xfrm>
          <a:prstGeom prst="rect">
            <a:avLst/>
          </a:prstGeom>
        </p:spPr>
      </p:pic>
      <p:sp>
        <p:nvSpPr>
          <p:cNvPr id="20" name="Пятиугольник 19"/>
          <p:cNvSpPr/>
          <p:nvPr/>
        </p:nvSpPr>
        <p:spPr>
          <a:xfrm flipH="1">
            <a:off x="9968947" y="3336950"/>
            <a:ext cx="1724000" cy="603882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10143267" y="1238176"/>
            <a:ext cx="1347787" cy="488739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4522962" y="1514688"/>
            <a:ext cx="5181579" cy="50748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flipV="1">
            <a:off x="6520070" y="4274246"/>
            <a:ext cx="3191821" cy="45719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8217114" y="700794"/>
            <a:ext cx="3872439" cy="353943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</a:rPr>
              <a:t>обследовано (тысяч домохозяйств)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1" name="Пятиугольник 50"/>
          <p:cNvSpPr/>
          <p:nvPr/>
        </p:nvSpPr>
        <p:spPr>
          <a:xfrm flipH="1">
            <a:off x="9849678" y="4915679"/>
            <a:ext cx="2117035" cy="488739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0,8</a:t>
            </a:r>
            <a:endParaRPr lang="ru-RU" sz="2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4548703" y="2541942"/>
            <a:ext cx="5181579" cy="50748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2160916" y="3277582"/>
            <a:ext cx="7560545" cy="45719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3309233" y="5374306"/>
            <a:ext cx="6383407" cy="45719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flipV="1">
            <a:off x="5900024" y="5785739"/>
            <a:ext cx="3811868" cy="45719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 flipV="1">
            <a:off x="6349680" y="3780551"/>
            <a:ext cx="3362211" cy="64730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2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08113" y="6341717"/>
            <a:ext cx="6483626" cy="365125"/>
          </a:xfrm>
        </p:spPr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31" name="Заголовок 2">
            <a:extLst>
              <a:ext uri="{FF2B5EF4-FFF2-40B4-BE49-F238E27FC236}">
                <a16:creationId xmlns="" xmlns:a16="http://schemas.microsoft.com/office/drawing/2014/main" id="{C8FAD7DA-6AF6-A14B-00CA-1D93151EC26C}"/>
              </a:ext>
            </a:extLst>
          </p:cNvPr>
          <p:cNvSpPr txBox="1">
            <a:spLocks/>
          </p:cNvSpPr>
          <p:nvPr/>
        </p:nvSpPr>
        <p:spPr>
          <a:xfrm>
            <a:off x="1140836" y="168038"/>
            <a:ext cx="9518374" cy="6154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выборочные обследования 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13168" y="2441143"/>
            <a:ext cx="10636710" cy="453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Выборочное обследование сельскохозяйственной деятельности личных подсобных хозяйств и других индивидуальных хозяйств граждан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Ежеквартальное наблюдение за объемами продажи товаров на розничных рынках</a:t>
            </a:r>
          </a:p>
          <a:p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обследовано: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3168" y="2397902"/>
            <a:ext cx="6316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71700" lvl="4" indent="-34290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выборки</a:t>
            </a:r>
            <a:endParaRPr lang="ru-RU" sz="28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875"/>
            <a:ext cx="1213168" cy="1101082"/>
          </a:xfrm>
          <a:prstGeom prst="rect">
            <a:avLst/>
          </a:prstGeom>
        </p:spPr>
      </p:pic>
      <p:sp>
        <p:nvSpPr>
          <p:cNvPr id="11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3168" y="4329403"/>
            <a:ext cx="543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71700" lvl="4" indent="-34290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рынков 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67677" y="4352200"/>
            <a:ext cx="543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1344 торговых 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места 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67677" y="2414150"/>
            <a:ext cx="46861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1314 домохозяйств</a:t>
            </a:r>
            <a:endParaRPr lang="ru-RU" sz="2800" dirty="0"/>
          </a:p>
        </p:txBody>
      </p:sp>
      <p:sp>
        <p:nvSpPr>
          <p:cNvPr id="15" name="Стрелка вправо 14"/>
          <p:cNvSpPr/>
          <p:nvPr/>
        </p:nvSpPr>
        <p:spPr>
          <a:xfrm flipV="1">
            <a:off x="5529978" y="2613990"/>
            <a:ext cx="1001546" cy="226317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flipV="1">
            <a:off x="5529978" y="4492486"/>
            <a:ext cx="1001545" cy="248478"/>
          </a:xfrm>
          <a:prstGeom prst="rightArrow">
            <a:avLst/>
          </a:prstGeom>
          <a:solidFill>
            <a:srgbClr val="363194"/>
          </a:solidFill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9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2023 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13019" y="1551091"/>
            <a:ext cx="3644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</a:t>
            </a:r>
            <a:endParaRPr lang="ru-RU" sz="11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9176" y="147600"/>
            <a:ext cx="5130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 для пользователей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55082" y="1773154"/>
            <a:ext cx="4869271" cy="1337307"/>
            <a:chOff x="247194" y="1594340"/>
            <a:chExt cx="3648256" cy="133730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47194" y="1594340"/>
              <a:ext cx="1200963" cy="133730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125375" y="1758787"/>
              <a:ext cx="1690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ru-RU" sz="4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16581" y="2536884"/>
              <a:ext cx="25788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ответов</a:t>
              </a:r>
              <a:endParaRPr lang="ru-RU" sz="10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92240" y="395455"/>
            <a:ext cx="1147316" cy="96772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70147" y="278117"/>
            <a:ext cx="45218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 статистических продуктов </a:t>
            </a:r>
            <a:b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учетом периодичности)</a:t>
            </a:r>
            <a:endParaRPr lang="ru-RU" sz="20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451907" y="1592267"/>
            <a:ext cx="5808517" cy="1745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09257" y="1582581"/>
            <a:ext cx="3115656" cy="338554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9990" y="2197092"/>
            <a:ext cx="286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Статсборников</a:t>
            </a:r>
            <a:endParaRPr lang="ru-RU" sz="24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0910" y="1992611"/>
            <a:ext cx="338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98803" y="3068181"/>
            <a:ext cx="498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Аналитических </a:t>
            </a:r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записок, докладов</a:t>
            </a:r>
            <a:endParaRPr lang="ru-RU" sz="24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37607" y="2977107"/>
            <a:ext cx="1890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166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9990" y="4300713"/>
            <a:ext cx="3044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Статбюллетеней</a:t>
            </a:r>
            <a:endParaRPr lang="ru-RU" sz="24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37607" y="4075618"/>
            <a:ext cx="174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8113" y="3261046"/>
            <a:ext cx="3644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br>
              <a:rPr lang="ru-RU" sz="16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-301183" y="3499525"/>
            <a:ext cx="5921393" cy="830997"/>
            <a:chOff x="-1179174" y="681064"/>
            <a:chExt cx="4143914" cy="702667"/>
          </a:xfrm>
        </p:grpSpPr>
        <p:sp>
          <p:nvSpPr>
            <p:cNvPr id="31" name="TextBox 30"/>
            <p:cNvSpPr txBox="1"/>
            <p:nvPr/>
          </p:nvSpPr>
          <p:spPr>
            <a:xfrm>
              <a:off x="1104372" y="681064"/>
              <a:ext cx="1860368" cy="7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69</a:t>
              </a:r>
              <a:endParaRPr lang="ru-RU" sz="4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1179174" y="984476"/>
              <a:ext cx="2578869" cy="312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обращения граждан</a:t>
              </a:r>
              <a:endParaRPr lang="ru-RU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169200"/>
            <a:ext cx="1160820" cy="1104041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6080910" y="2859761"/>
            <a:ext cx="6111090" cy="2472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080910" y="3985145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080910" y="4993209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09990" y="5257008"/>
            <a:ext cx="3044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Справочников</a:t>
            </a:r>
            <a:endParaRPr lang="ru-RU" sz="24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80910" y="4975692"/>
            <a:ext cx="1715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361064" y="5006722"/>
            <a:ext cx="368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обращения</a:t>
            </a:r>
            <a:endParaRPr lang="ru-RU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31436" y="4633545"/>
            <a:ext cx="2660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112444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</a:rPr>
              <a:t>2023 </a:t>
            </a:r>
            <a:r>
              <a:rPr lang="ru-RU" dirty="0">
                <a:solidFill>
                  <a:srgbClr val="363194"/>
                </a:solidFill>
              </a:rPr>
              <a:t>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32055" y="147600"/>
            <a:ext cx="4648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 для пользователей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463" y="1910936"/>
            <a:ext cx="513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и размещено на сайте</a:t>
            </a:r>
            <a:endParaRPr lang="ru-RU" sz="1100" b="1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50675" y="2401358"/>
            <a:ext cx="4459547" cy="1690560"/>
            <a:chOff x="-429498" y="452142"/>
            <a:chExt cx="2668899" cy="1690560"/>
          </a:xfrm>
        </p:grpSpPr>
        <p:sp>
          <p:nvSpPr>
            <p:cNvPr id="14" name="TextBox 13"/>
            <p:cNvSpPr txBox="1"/>
            <p:nvPr/>
          </p:nvSpPr>
          <p:spPr>
            <a:xfrm>
              <a:off x="241605" y="452142"/>
              <a:ext cx="1997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1467</a:t>
              </a:r>
              <a:endParaRPr lang="ru-RU" sz="4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429498" y="1619482"/>
              <a:ext cx="2570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3631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табличных материалов</a:t>
              </a:r>
            </a:p>
          </p:txBody>
        </p:sp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3007" y="2633116"/>
            <a:ext cx="1018613" cy="93558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1275" y="4160068"/>
            <a:ext cx="1111016" cy="1111016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1680788" y="4104578"/>
            <a:ext cx="3634475" cy="1990766"/>
            <a:chOff x="537640" y="-177750"/>
            <a:chExt cx="3634475" cy="1990766"/>
          </a:xfrm>
        </p:grpSpPr>
        <p:sp>
          <p:nvSpPr>
            <p:cNvPr id="23" name="TextBox 22"/>
            <p:cNvSpPr txBox="1"/>
            <p:nvPr/>
          </p:nvSpPr>
          <p:spPr>
            <a:xfrm>
              <a:off x="1355979" y="-177750"/>
              <a:ext cx="1997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432</a:t>
              </a:r>
              <a:endParaRPr lang="ru-RU" sz="4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7640" y="858909"/>
              <a:ext cx="36344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3631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визуализированного  материала</a:t>
              </a:r>
            </a:p>
          </p:txBody>
        </p:sp>
      </p:grpSp>
      <p:cxnSp>
        <p:nvCxnSpPr>
          <p:cNvPr id="39" name="Прямая соединительная линия 38"/>
          <p:cNvCxnSpPr/>
          <p:nvPr/>
        </p:nvCxnSpPr>
        <p:spPr>
          <a:xfrm>
            <a:off x="6111090" y="2462542"/>
            <a:ext cx="6111090" cy="0"/>
          </a:xfrm>
          <a:prstGeom prst="line">
            <a:avLst/>
          </a:prstGeom>
          <a:ln w="28575">
            <a:solidFill>
              <a:srgbClr val="F2F2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200"/>
            <a:ext cx="1088019" cy="103480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127949" y="1243983"/>
            <a:ext cx="5445996" cy="353943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 САЙТ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35993" y="1801745"/>
            <a:ext cx="1997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22848" y="1005402"/>
            <a:ext cx="170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</a:t>
            </a:r>
            <a:r>
              <a:rPr lang="ru-RU" sz="1600" b="1" dirty="0" smtClean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b="1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96543" y="765006"/>
            <a:ext cx="1997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930155" y="1708536"/>
            <a:ext cx="3094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статистических ежегодника</a:t>
            </a:r>
            <a:endParaRPr lang="ru-RU" sz="2800" b="1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35993" y="2821469"/>
            <a:ext cx="2372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329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387430" y="3074137"/>
            <a:ext cx="247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пресс-релизов</a:t>
            </a:r>
            <a:endParaRPr lang="ru-RU" sz="2800" b="1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96243" y="4130488"/>
            <a:ext cx="2585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</a:t>
            </a:r>
            <a:endParaRPr lang="ru-RU" sz="48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17198" y="3989662"/>
            <a:ext cx="3391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631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новостных сообщений</a:t>
            </a:r>
            <a:endParaRPr lang="ru-RU" sz="2800" b="1" dirty="0">
              <a:solidFill>
                <a:srgbClr val="3631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6080910" y="1597926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135353" y="2766375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080910" y="5278815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6080910" y="3927948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140746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61213" y="147600"/>
            <a:ext cx="34851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Крымстат для пользователей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0" y="169200"/>
            <a:ext cx="983937" cy="858037"/>
          </a:xfrm>
          <a:prstGeom prst="rect">
            <a:avLst/>
          </a:prstGeom>
          <a:solidFill>
            <a:srgbClr val="363194"/>
          </a:solidFill>
        </p:spPr>
      </p:pic>
      <p:grpSp>
        <p:nvGrpSpPr>
          <p:cNvPr id="11" name="Группа 10"/>
          <p:cNvGrpSpPr/>
          <p:nvPr/>
        </p:nvGrpSpPr>
        <p:grpSpPr>
          <a:xfrm>
            <a:off x="185130" y="1453917"/>
            <a:ext cx="11791559" cy="1213958"/>
            <a:chOff x="59006" y="2522045"/>
            <a:chExt cx="11791559" cy="1213958"/>
          </a:xfrm>
        </p:grpSpPr>
        <p:sp>
          <p:nvSpPr>
            <p:cNvPr id="24" name="TextBox 23"/>
            <p:cNvSpPr txBox="1"/>
            <p:nvPr/>
          </p:nvSpPr>
          <p:spPr>
            <a:xfrm>
              <a:off x="59006" y="2522045"/>
              <a:ext cx="4790697" cy="338554"/>
            </a:xfrm>
            <a:prstGeom prst="rect">
              <a:avLst/>
            </a:prstGeom>
            <a:solidFill>
              <a:srgbClr val="363194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2F2F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ОРГАНОВ ГОСУДАРСТВЕННОЙ ВЛАСТИ</a:t>
              </a:r>
              <a:endParaRPr lang="ru-RU" b="1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45786" y="2522045"/>
              <a:ext cx="5104779" cy="338554"/>
            </a:xfrm>
            <a:prstGeom prst="rect">
              <a:avLst/>
            </a:prstGeom>
            <a:solidFill>
              <a:srgbClr val="363194"/>
            </a:solidFill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F2F2F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ОРГАНОВ МЕСТНОГО САМОУПРАВЛЕНИЯ</a:t>
              </a:r>
              <a:endParaRPr lang="ru-RU" sz="1600" b="1" dirty="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11189" y="2905006"/>
              <a:ext cx="16036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r>
                <a:rPr lang="ru-RU" sz="4400" b="1" dirty="0" smtClean="0">
                  <a:solidFill>
                    <a:srgbClr val="36319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12737" y="2764309"/>
            <a:ext cx="6426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совещаний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28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вебинара</a:t>
            </a:r>
            <a:endParaRPr lang="ru-RU" sz="2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семинара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круглый стол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 встреч</a:t>
            </a:r>
          </a:p>
          <a:p>
            <a:r>
              <a:rPr lang="ru-RU" sz="12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-30180" y="2603224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700991" y="1772227"/>
            <a:ext cx="1412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44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080910" y="2603224"/>
            <a:ext cx="6111090" cy="0"/>
          </a:xfrm>
          <a:prstGeom prst="line">
            <a:avLst/>
          </a:prstGeom>
          <a:ln w="28575">
            <a:solidFill>
              <a:srgbClr val="3631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439462" y="2781339"/>
            <a:ext cx="6426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совещаний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800" b="1" dirty="0" err="1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</a:t>
            </a:r>
            <a:endParaRPr lang="ru-RU" sz="2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видеороликов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пресс-конференция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обзора региона</a:t>
            </a:r>
          </a:p>
          <a:p>
            <a:r>
              <a:rPr lang="ru-RU" sz="12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104759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РАБОТЫ КРЫМСТАТА В </a:t>
            </a:r>
            <a:r>
              <a:rPr lang="ru-RU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731C-6385-4C36-89FE-2F4E2BF6EFD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08113" y="103356"/>
            <a:ext cx="10515600" cy="5061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Официальные страницы в социальных сетях</a:t>
            </a:r>
            <a:endParaRPr lang="ru-RU" sz="3200" b="1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923927" y="3585217"/>
            <a:ext cx="3969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 на посты </a:t>
            </a:r>
            <a:b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(раз)</a:t>
            </a:r>
            <a:endParaRPr lang="ru-RU" sz="16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157125819"/>
              </p:ext>
            </p:extLst>
          </p:nvPr>
        </p:nvGraphicFramePr>
        <p:xfrm>
          <a:off x="6993698" y="4165455"/>
          <a:ext cx="4732353" cy="195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923927" y="777327"/>
            <a:ext cx="49227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Опубликовано постов</a:t>
            </a:r>
            <a:b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(единиц)</a:t>
            </a:r>
            <a:endParaRPr lang="ru-RU" sz="16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77581038"/>
              </p:ext>
            </p:extLst>
          </p:nvPr>
        </p:nvGraphicFramePr>
        <p:xfrm>
          <a:off x="6439748" y="1461052"/>
          <a:ext cx="5752252" cy="20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22" y="609457"/>
            <a:ext cx="2886478" cy="64779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A2E00-7196-4AB3-B3BD-696FA9593963}"/>
              </a:ext>
            </a:extLst>
          </p:cNvPr>
          <p:cNvSpPr txBox="1"/>
          <p:nvPr/>
        </p:nvSpPr>
        <p:spPr>
          <a:xfrm>
            <a:off x="308113" y="1188500"/>
            <a:ext cx="5876385" cy="482183"/>
          </a:xfrm>
          <a:prstGeom prst="rect">
            <a:avLst/>
          </a:prstGeom>
          <a:solidFill>
            <a:srgbClr val="363194"/>
          </a:solidFill>
        </p:spPr>
        <p:txBody>
          <a:bodyPr wrap="square" rtlCol="0">
            <a:spAutoFit/>
          </a:bodyPr>
          <a:lstStyle/>
          <a:p>
            <a:pPr algn="ctr"/>
            <a:endParaRPr lang="ru-RU" sz="100" b="1" dirty="0">
              <a:solidFill>
                <a:srgbClr val="F2F2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СОБСТВЕННЫЕ РАЗРАБОТКИ</a:t>
            </a: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7844" y="1836290"/>
            <a:ext cx="74752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статистики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 новости статистики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Видеоролики о работе с сайтом и получением статистической информации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заинтересованности – статистический </a:t>
            </a:r>
            <a:r>
              <a:rPr lang="ru-RU" sz="2800" b="1" dirty="0" err="1">
                <a:solidFill>
                  <a:srgbClr val="363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квест</a:t>
            </a:r>
            <a:endParaRPr lang="ru-RU" sz="2800" dirty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800" b="1" dirty="0" smtClean="0">
              <a:solidFill>
                <a:srgbClr val="3631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xmlns="" id="{77EF7C43-0E48-4310-BF1D-0D4B0714CBAB}"/>
              </a:ext>
            </a:extLst>
          </p:cNvPr>
          <p:cNvSpPr txBox="1">
            <a:spLocks/>
          </p:cNvSpPr>
          <p:nvPr/>
        </p:nvSpPr>
        <p:spPr>
          <a:xfrm>
            <a:off x="10549246" y="37338"/>
            <a:ext cx="1963450" cy="298409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2000" b="1" dirty="0"/>
              <a:t>КРЫМСТАТ</a:t>
            </a:r>
          </a:p>
        </p:txBody>
      </p:sp>
    </p:spTree>
    <p:extLst>
      <p:ext uri="{BB962C8B-B14F-4D97-AF65-F5344CB8AC3E}">
        <p14:creationId xmlns:p14="http://schemas.microsoft.com/office/powerpoint/2010/main" val="2541577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674</Words>
  <Application>Microsoft Office PowerPoint</Application>
  <PresentationFormat>Широкоэкранный</PresentationFormat>
  <Paragraphs>253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Ирина Геннадьевна</dc:creator>
  <cp:lastModifiedBy>Куклева Виктория Геннадьевна</cp:lastModifiedBy>
  <cp:revision>281</cp:revision>
  <cp:lastPrinted>2024-03-27T09:12:50Z</cp:lastPrinted>
  <dcterms:created xsi:type="dcterms:W3CDTF">2023-02-07T05:28:54Z</dcterms:created>
  <dcterms:modified xsi:type="dcterms:W3CDTF">2024-04-02T09:35:48Z</dcterms:modified>
</cp:coreProperties>
</file>